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509" r:id="rId2"/>
    <p:sldId id="508" r:id="rId3"/>
    <p:sldId id="336" r:id="rId4"/>
    <p:sldId id="355" r:id="rId5"/>
    <p:sldId id="343" r:id="rId6"/>
    <p:sldId id="364" r:id="rId7"/>
    <p:sldId id="462" r:id="rId8"/>
    <p:sldId id="460" r:id="rId9"/>
    <p:sldId id="461" r:id="rId10"/>
    <p:sldId id="389" r:id="rId11"/>
    <p:sldId id="348" r:id="rId12"/>
    <p:sldId id="349" r:id="rId13"/>
    <p:sldId id="328" r:id="rId14"/>
    <p:sldId id="386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357" r:id="rId26"/>
    <p:sldId id="427" r:id="rId27"/>
    <p:sldId id="354" r:id="rId28"/>
    <p:sldId id="366" r:id="rId29"/>
    <p:sldId id="465" r:id="rId30"/>
    <p:sldId id="478" r:id="rId31"/>
    <p:sldId id="479" r:id="rId32"/>
    <p:sldId id="481" r:id="rId33"/>
    <p:sldId id="480" r:id="rId34"/>
    <p:sldId id="365" r:id="rId35"/>
    <p:sldId id="4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3" autoAdjust="0"/>
    <p:restoredTop sz="95897"/>
  </p:normalViewPr>
  <p:slideViewPr>
    <p:cSldViewPr snapToGrid="0">
      <p:cViewPr>
        <p:scale>
          <a:sx n="56" d="100"/>
          <a:sy n="56" d="100"/>
        </p:scale>
        <p:origin x="58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-59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4231-238D-A947-AE96-8ADA0D03C4B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72F5C-0AC6-6542-95B6-7BF018139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Historical </a:t>
            </a:r>
            <a:r>
              <a:rPr lang="en-US" dirty="0" err="1"/>
              <a:t>vs</a:t>
            </a:r>
            <a:r>
              <a:rPr lang="en-US" dirty="0"/>
              <a:t> Modern Education slide</a:t>
            </a:r>
          </a:p>
        </p:txBody>
      </p:sp>
    </p:spTree>
    <p:extLst>
      <p:ext uri="{BB962C8B-B14F-4D97-AF65-F5344CB8AC3E}">
        <p14:creationId xmlns:p14="http://schemas.microsoft.com/office/powerpoint/2010/main" val="100333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Generic computer class instead, clip of teachers, end with drooling</a:t>
            </a:r>
          </a:p>
        </p:txBody>
      </p:sp>
    </p:spTree>
    <p:extLst>
      <p:ext uri="{BB962C8B-B14F-4D97-AF65-F5344CB8AC3E}">
        <p14:creationId xmlns:p14="http://schemas.microsoft.com/office/powerpoint/2010/main" val="96315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hstephenson@le.utah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vs. Extrinsic Motivators</a:t>
            </a:r>
          </a:p>
        </p:txBody>
      </p:sp>
      <p:pic>
        <p:nvPicPr>
          <p:cNvPr id="4" name="Content Placeholder 3" descr="Pink Dri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778" y="1086530"/>
            <a:ext cx="3685303" cy="5537402"/>
          </a:xfrm>
        </p:spPr>
      </p:pic>
      <p:pic>
        <p:nvPicPr>
          <p:cNvPr id="5" name="Picture 4" descr="Pink Whole New Mi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498" y="1120691"/>
            <a:ext cx="3675017" cy="5521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12692"/>
            <a:ext cx="9922925" cy="1714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dirty="0">
                <a:solidFill>
                  <a:srgbClr val="1F497D"/>
                </a:solidFill>
              </a:rPr>
              <a:t>Historic Education:</a:t>
            </a:r>
            <a:br>
              <a:rPr lang="en-US" sz="4800" dirty="0">
                <a:solidFill>
                  <a:srgbClr val="1F497D"/>
                </a:solidFill>
              </a:rPr>
            </a:br>
            <a:r>
              <a:rPr lang="en-US" sz="4800" dirty="0">
                <a:solidFill>
                  <a:srgbClr val="1F497D"/>
                </a:solidFill>
              </a:rPr>
              <a:t>                                 Learning Just In Case</a:t>
            </a:r>
            <a:br>
              <a:rPr lang="en-US" sz="4800" dirty="0">
                <a:solidFill>
                  <a:srgbClr val="1F497D"/>
                </a:solidFill>
              </a:rPr>
            </a:br>
            <a:br>
              <a:rPr lang="en-US" sz="4800" dirty="0">
                <a:solidFill>
                  <a:srgbClr val="1F497D"/>
                </a:solidFill>
              </a:rPr>
            </a:br>
            <a:r>
              <a:rPr lang="en-US" sz="4800" dirty="0">
                <a:solidFill>
                  <a:srgbClr val="1F497D"/>
                </a:solidFill>
              </a:rPr>
              <a:t>Today’s Education:</a:t>
            </a:r>
            <a:br>
              <a:rPr lang="en-US" sz="4800" dirty="0">
                <a:solidFill>
                  <a:srgbClr val="1F497D"/>
                </a:solidFill>
              </a:rPr>
            </a:br>
            <a:r>
              <a:rPr lang="en-US" sz="4800" dirty="0">
                <a:solidFill>
                  <a:srgbClr val="1F497D"/>
                </a:solidFill>
              </a:rPr>
              <a:t>                                 Learning Just In Time</a:t>
            </a:r>
            <a:br>
              <a:rPr lang="en-US" sz="4800" dirty="0">
                <a:solidFill>
                  <a:srgbClr val="1F497D"/>
                </a:solidFill>
              </a:rPr>
            </a:br>
            <a:br>
              <a:rPr lang="en-US" sz="4800" dirty="0">
                <a:solidFill>
                  <a:srgbClr val="1F497D"/>
                </a:solidFill>
              </a:rPr>
            </a:br>
            <a:r>
              <a:rPr lang="en-US" sz="4800" dirty="0">
                <a:solidFill>
                  <a:srgbClr val="1F497D"/>
                </a:solidFill>
              </a:rPr>
              <a:t>									- Through Digital Learning tools</a:t>
            </a:r>
          </a:p>
        </p:txBody>
      </p:sp>
    </p:spTree>
    <p:extLst>
      <p:ext uri="{BB962C8B-B14F-4D97-AF65-F5344CB8AC3E}">
        <p14:creationId xmlns:p14="http://schemas.microsoft.com/office/powerpoint/2010/main" val="166436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Education Technology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0048" y="2755084"/>
            <a:ext cx="4206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roadway" panose="04040905080B02020502" pitchFamily="82" charset="0"/>
              </a:rPr>
              <a:t>Blended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3" y="4555200"/>
            <a:ext cx="5697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Flipped Classrooms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3610" y="3694924"/>
            <a:ext cx="2231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Eras Bold ITC" panose="020B0907030504020204" pitchFamily="34" charset="0"/>
              </a:rPr>
              <a:t>Virtual Schools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5220" y="3003724"/>
            <a:ext cx="12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empus Sans ITC" panose="04020404030D07020202" pitchFamily="82" charset="0"/>
              </a:rPr>
              <a:t>MOOCs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04858" y="3330189"/>
            <a:ext cx="3642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auhaus 93" panose="04030905020B02020C02" pitchFamily="82" charset="0"/>
              </a:rPr>
              <a:t>Khan Academy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5598371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laybill" panose="040506030A0602020202" pitchFamily="82" charset="0"/>
              </a:rPr>
              <a:t>Bozeman Science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4898" y="2417930"/>
            <a:ext cx="2529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Online</a:t>
            </a:r>
            <a:r>
              <a:rPr lang="en-US" sz="2400" dirty="0"/>
              <a:t>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Textbooks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332" y="1597348"/>
            <a:ext cx="3045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ernard MT Condensed" panose="02050806060905020404" pitchFamily="18" charset="0"/>
              </a:rPr>
              <a:t>Online Courses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4096" y="5355776"/>
            <a:ext cx="453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ekton Pro Ext" panose="020F0605020208020904" pitchFamily="34" charset="0"/>
              </a:rPr>
              <a:t>Learning Management Systems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30271" y="4668644"/>
            <a:ext cx="3555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urlz MT" panose="04040404050702020202" pitchFamily="82" charset="0"/>
              </a:rPr>
              <a:t>Student Information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2" y="5910123"/>
            <a:ext cx="4860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Bodoni MT Black" panose="02070A03080606020203" pitchFamily="18" charset="0"/>
              </a:rPr>
              <a:t>One-to-One Devices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1267" y="4064254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howcard Gothic" panose="04020904020102020604" pitchFamily="82" charset="0"/>
              </a:rPr>
              <a:t>Computer Labs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81298" y="2328023"/>
            <a:ext cx="288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uice ITC" panose="04040403040A02020202" pitchFamily="82" charset="0"/>
              </a:rPr>
              <a:t>School Connectivity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38690" y="2992287"/>
            <a:ext cx="2887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Jokerman" panose="04090605060D06020702" pitchFamily="82" charset="0"/>
              </a:rPr>
              <a:t>School Connectivity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7287" y="3608307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Student/Home Connectivity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7713" y="6066848"/>
            <a:ext cx="3136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atura MT Script Capitals" panose="03020802060602070202" pitchFamily="66" charset="0"/>
              </a:rPr>
              <a:t>Educational Software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94194" y="5672493"/>
            <a:ext cx="189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orte" panose="03060902040502070203" pitchFamily="66" charset="0"/>
              </a:rPr>
              <a:t>Online Wikis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80586" y="2603391"/>
            <a:ext cx="130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CAIS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3333" y="1948082"/>
            <a:ext cx="401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tencil" panose="040409050D0802020404" pitchFamily="82" charset="0"/>
              </a:rPr>
              <a:t>Parent Communication Systems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2680" y="4178597"/>
            <a:ext cx="3029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hiller" panose="04020404031007020602" pitchFamily="82" charset="0"/>
              </a:rPr>
              <a:t>Teacher Collaboration Tools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797496" y="5094518"/>
            <a:ext cx="256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nformal Roman" panose="030604020304060B0204" pitchFamily="66" charset="0"/>
              </a:rPr>
              <a:t>Educational Apps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2555" y="5370945"/>
            <a:ext cx="1808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mpact" panose="020B0806030902050204" pitchFamily="34" charset="0"/>
              </a:rPr>
              <a:t>Gamification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223" y="430503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cript MT Bold" panose="03040602040607080904" pitchFamily="66" charset="0"/>
              </a:rPr>
              <a:t>Mobile Learning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90149" y="1638384"/>
            <a:ext cx="260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Virtual Classroom</a:t>
            </a:r>
          </a:p>
        </p:txBody>
      </p:sp>
    </p:spTree>
    <p:extLst>
      <p:ext uri="{BB962C8B-B14F-4D97-AF65-F5344CB8AC3E}">
        <p14:creationId xmlns:p14="http://schemas.microsoft.com/office/powerpoint/2010/main" val="119030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00117 -0.2481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827" y="35202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Georgia" panose="02040502050405020303" pitchFamily="18" charset="0"/>
              </a:rPr>
              <a:t>CAIS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114" y="1825625"/>
            <a:ext cx="10364199" cy="4351338"/>
          </a:xfrm>
        </p:spPr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Computer-Assisted Instructional Software which Delivers Immediate, Interactive, Adaptive Feedback </a:t>
            </a:r>
          </a:p>
          <a:p>
            <a:pPr marL="0" indent="0" algn="ctr">
              <a:buNone/>
            </a:pPr>
            <a:r>
              <a:rPr lang="en-US" sz="3600" dirty="0"/>
              <a:t>To Each Student Response</a:t>
            </a:r>
          </a:p>
          <a:p>
            <a:pPr marL="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45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85" y="157823"/>
            <a:ext cx="9275507" cy="2917478"/>
          </a:xfrm>
        </p:spPr>
        <p:txBody>
          <a:bodyPr>
            <a:normAutofit/>
          </a:bodyPr>
          <a:lstStyle/>
          <a:p>
            <a:r>
              <a:rPr lang="en-US" dirty="0"/>
              <a:t>CAIS respects the learning style of </a:t>
            </a:r>
            <a:r>
              <a:rPr lang="en-US" i="1" dirty="0"/>
              <a:t>each</a:t>
            </a:r>
            <a:r>
              <a:rPr lang="en-US" dirty="0"/>
              <a:t> student and personalizes learning for </a:t>
            </a:r>
            <a:r>
              <a:rPr lang="en-US" i="1" dirty="0"/>
              <a:t>every</a:t>
            </a:r>
            <a:r>
              <a:rPr lang="en-US" dirty="0"/>
              <a:t> learner.</a:t>
            </a:r>
          </a:p>
        </p:txBody>
      </p:sp>
      <p:pic>
        <p:nvPicPr>
          <p:cNvPr id="6" name="Content Placeholder 5" descr="Diverse Stude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503" y="2511897"/>
            <a:ext cx="6002044" cy="41898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05302" y="267893"/>
            <a:ext cx="9360385" cy="1111360"/>
          </a:xfrm>
          <a:prstGeom prst="rect">
            <a:avLst/>
          </a:prstGeom>
          <a:noFill/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en-US" sz="3400" dirty="0">
                <a:solidFill>
                  <a:srgbClr val="1F497D"/>
                </a:solidFill>
                <a:latin typeface="+mj-lt"/>
              </a:rPr>
              <a:t>Skill building and content knowledge </a:t>
            </a:r>
          </a:p>
          <a:p>
            <a:pPr>
              <a:defRPr/>
            </a:pPr>
            <a:r>
              <a:rPr lang="en-US" sz="3400" dirty="0">
                <a:solidFill>
                  <a:srgbClr val="1F497D"/>
                </a:solidFill>
                <a:latin typeface="+mj-lt"/>
              </a:rPr>
              <a:t>through individualized adaptive instruction</a:t>
            </a:r>
          </a:p>
        </p:txBody>
      </p:sp>
      <p:pic>
        <p:nvPicPr>
          <p:cNvPr id="112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7" y="1982396"/>
            <a:ext cx="8405812" cy="42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2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$60 Billion Hoa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129" y="0"/>
            <a:ext cx="10099728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6 at 7.01.1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71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7336" y="805496"/>
            <a:ext cx="8772664" cy="60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337" y="2"/>
            <a:ext cx="8772663" cy="83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Screen Shot 2016-09-08 at 10.17.08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12192000" cy="63370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INFIDELITY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Lack of Focus/Vision</a:t>
            </a:r>
          </a:p>
          <a:p>
            <a:pPr>
              <a:buNone/>
            </a:pPr>
            <a:r>
              <a:rPr lang="en-US" dirty="0"/>
              <a:t>Insufficient Professional Development</a:t>
            </a:r>
          </a:p>
          <a:p>
            <a:pPr>
              <a:buNone/>
            </a:pPr>
            <a:r>
              <a:rPr lang="en-US" dirty="0"/>
              <a:t>Integration in the Instructional Model</a:t>
            </a:r>
          </a:p>
          <a:p>
            <a:pPr>
              <a:buNone/>
            </a:pPr>
            <a:r>
              <a:rPr lang="en-US" dirty="0"/>
              <a:t>Dose Rates – Frequency &amp; Duration</a:t>
            </a:r>
          </a:p>
          <a:p>
            <a:pPr>
              <a:buNone/>
            </a:pPr>
            <a:r>
              <a:rPr lang="en-US" dirty="0"/>
              <a:t>Prescriptive Teacher Interventions</a:t>
            </a:r>
          </a:p>
          <a:p>
            <a:pPr>
              <a:buNone/>
            </a:pPr>
            <a:r>
              <a:rPr lang="en-US" dirty="0"/>
              <a:t>95% of Computer Assisted Instructional Software not used with fidelity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0729"/>
            <a:ext cx="10972800" cy="5665438"/>
          </a:xfrm>
        </p:spPr>
        <p:txBody>
          <a:bodyPr/>
          <a:lstStyle/>
          <a:p>
            <a:pPr>
              <a:buNone/>
            </a:pPr>
            <a:r>
              <a:rPr lang="en-US" sz="4000" dirty="0"/>
              <a:t>Forced Learning of Disassociated Concepts</a:t>
            </a:r>
          </a:p>
          <a:p>
            <a:pPr>
              <a:buNone/>
            </a:pPr>
            <a:r>
              <a:rPr lang="en-US" sz="4000" dirty="0"/>
              <a:t>   Inhibits the Brain’s Natural Dopamine Production</a:t>
            </a:r>
          </a:p>
          <a:p>
            <a:pPr>
              <a:buNone/>
            </a:pPr>
            <a:r>
              <a:rPr lang="en-US" sz="4000" dirty="0"/>
              <a:t> </a:t>
            </a:r>
          </a:p>
          <a:p>
            <a:pPr>
              <a:buNone/>
            </a:pPr>
            <a:r>
              <a:rPr lang="en-US" sz="4000" dirty="0"/>
              <a:t>Use of Extrinsic Motivators Messes with the Brain’s Natural, Intrinsic Reward System and Severely Limits Desired Outcomes. (Exception: Piecework)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8-11 at 7.37.1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24" r="-8524"/>
          <a:stretch>
            <a:fillRect/>
          </a:stretch>
        </p:blipFill>
        <p:spPr>
          <a:xfrm>
            <a:off x="-296862" y="218033"/>
            <a:ext cx="10539633" cy="66399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8-11 at 7.38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9" r="-8699"/>
          <a:stretch>
            <a:fillRect/>
          </a:stretch>
        </p:blipFill>
        <p:spPr>
          <a:xfrm>
            <a:off x="-421905" y="119102"/>
            <a:ext cx="10696664" cy="67388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77928"/>
            <a:ext cx="8596668" cy="1320800"/>
          </a:xfrm>
        </p:spPr>
        <p:txBody>
          <a:bodyPr>
            <a:normAutofit/>
          </a:bodyPr>
          <a:lstStyle/>
          <a:p>
            <a:r>
              <a:rPr lang="en-US" sz="2400" dirty="0"/>
              <a:t>UPSTART Home-based Pre-K Longitudinal Effects </a:t>
            </a:r>
            <a:br>
              <a:rPr lang="en-US" sz="2400" dirty="0"/>
            </a:br>
            <a:r>
              <a:rPr lang="en-US" sz="2400" dirty="0"/>
              <a:t>on DIBELS Scores - Grades 1, 2 &amp; 3</a:t>
            </a:r>
          </a:p>
        </p:txBody>
      </p:sp>
      <p:pic>
        <p:nvPicPr>
          <p:cNvPr id="4" name="Content Placeholder 3" descr="Dibels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892" y="2"/>
            <a:ext cx="10972800" cy="547792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5537200"/>
            <a:ext cx="8596668" cy="1320800"/>
          </a:xfrm>
        </p:spPr>
        <p:txBody>
          <a:bodyPr>
            <a:normAutofit/>
          </a:bodyPr>
          <a:lstStyle/>
          <a:p>
            <a:r>
              <a:rPr lang="en-US" sz="2400" dirty="0"/>
              <a:t>UPSTART Home-based Pre-K Longitudinal Effects </a:t>
            </a:r>
            <a:br>
              <a:rPr lang="en-US" sz="2400" dirty="0"/>
            </a:br>
            <a:r>
              <a:rPr lang="en-US" sz="2400" dirty="0"/>
              <a:t>on State Assessments - Grades 3 &amp; 4</a:t>
            </a:r>
          </a:p>
        </p:txBody>
      </p:sp>
      <p:pic>
        <p:nvPicPr>
          <p:cNvPr id="4" name="Content Placeholder 3" descr="SageUPSTAR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43" y="2"/>
            <a:ext cx="10972800" cy="558678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381000"/>
            <a:ext cx="10498665" cy="1219200"/>
          </a:xfrm>
        </p:spPr>
        <p:txBody>
          <a:bodyPr>
            <a:normAutofit fontScale="90000"/>
          </a:bodyPr>
          <a:lstStyle/>
          <a:p>
            <a:r>
              <a:rPr lang="en-US" sz="4444" dirty="0">
                <a:solidFill>
                  <a:srgbClr val="660066"/>
                </a:solidFill>
              </a:rPr>
              <a:t>350,000 Utah Students Are Receiving Daily Personalized Learning </a:t>
            </a:r>
            <a:br>
              <a:rPr lang="en-US" dirty="0">
                <a:solidFill>
                  <a:srgbClr val="660066"/>
                </a:solidFill>
              </a:rPr>
            </a:b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763963"/>
          </a:xfrm>
        </p:spPr>
        <p:txBody>
          <a:bodyPr>
            <a:normAutofit/>
          </a:bodyPr>
          <a:lstStyle/>
          <a:p>
            <a:r>
              <a:rPr lang="en-US" sz="4000" dirty="0"/>
              <a:t>Pre-K</a:t>
            </a:r>
          </a:p>
          <a:p>
            <a:r>
              <a:rPr lang="en-US" sz="4000" dirty="0"/>
              <a:t>Early Intervention Reading</a:t>
            </a:r>
          </a:p>
          <a:p>
            <a:r>
              <a:rPr lang="en-US" sz="4000" dirty="0"/>
              <a:t>ELL English Language Acquisition</a:t>
            </a:r>
          </a:p>
          <a:p>
            <a:r>
              <a:rPr lang="en-US" sz="4000" dirty="0"/>
              <a:t>Elementary Math Software</a:t>
            </a:r>
          </a:p>
          <a:p>
            <a:r>
              <a:rPr lang="en-US" sz="4000" dirty="0"/>
              <a:t>Secondary Math Software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Bloom’s Taxonomy</a:t>
            </a:r>
          </a:p>
        </p:txBody>
      </p:sp>
      <p:pic>
        <p:nvPicPr>
          <p:cNvPr id="4" name="Content Placeholder 3" descr="http://cpslearning.regis.edu/Multimedia_Exemplars/images/bloo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3" y="1058431"/>
            <a:ext cx="7234219" cy="5799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872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91" y="0"/>
            <a:ext cx="11174708" cy="23574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1F497D"/>
                </a:solidFill>
              </a:rPr>
              <a:t>Non-cognitive benefits of digital learning </a:t>
            </a:r>
            <a:br>
              <a:rPr lang="en-US" sz="3600" dirty="0">
                <a:solidFill>
                  <a:srgbClr val="1F497D"/>
                </a:solidFill>
              </a:rPr>
            </a:br>
            <a:r>
              <a:rPr lang="en-US" sz="3600" dirty="0">
                <a:solidFill>
                  <a:srgbClr val="1F497D"/>
                </a:solidFill>
              </a:rPr>
              <a:t>tools are as significant as cognitive benefits</a:t>
            </a:r>
            <a:br>
              <a:rPr lang="en-US" sz="3600" dirty="0">
                <a:solidFill>
                  <a:srgbClr val="1F497D"/>
                </a:solidFill>
              </a:rPr>
            </a:b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815" y="1982393"/>
            <a:ext cx="9810751" cy="40183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Self confidence</a:t>
            </a:r>
          </a:p>
          <a:p>
            <a:pPr>
              <a:defRPr/>
            </a:pPr>
            <a:r>
              <a:rPr lang="en-US" dirty="0"/>
              <a:t>Stigma of grouping students</a:t>
            </a:r>
          </a:p>
          <a:p>
            <a:pPr>
              <a:defRPr/>
            </a:pPr>
            <a:r>
              <a:rPr lang="en-US" dirty="0"/>
              <a:t>Sense of well-being</a:t>
            </a:r>
          </a:p>
          <a:p>
            <a:pPr>
              <a:defRPr/>
            </a:pPr>
            <a:r>
              <a:rPr lang="en-US" dirty="0"/>
              <a:t>Positive attitude towards school</a:t>
            </a:r>
          </a:p>
          <a:p>
            <a:pPr>
              <a:defRPr/>
            </a:pPr>
            <a:r>
              <a:rPr lang="en-US" dirty="0"/>
              <a:t>Less absenteeism</a:t>
            </a:r>
          </a:p>
          <a:p>
            <a:pPr>
              <a:defRPr/>
            </a:pPr>
            <a:r>
              <a:rPr lang="en-US" dirty="0"/>
              <a:t>Social and emotional growth</a:t>
            </a:r>
          </a:p>
        </p:txBody>
      </p:sp>
    </p:spTree>
    <p:extLst>
      <p:ext uri="{BB962C8B-B14F-4D97-AF65-F5344CB8AC3E}">
        <p14:creationId xmlns:p14="http://schemas.microsoft.com/office/powerpoint/2010/main" val="350627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ms2.good.is/posts/full_1291777026teacher-collabor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3" y="1240762"/>
            <a:ext cx="6556560" cy="4516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90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336211"/>
            <a:ext cx="8596668" cy="1940171"/>
          </a:xfrm>
        </p:spPr>
        <p:txBody>
          <a:bodyPr>
            <a:normAutofit fontScale="90000"/>
          </a:bodyPr>
          <a:lstStyle/>
          <a:p>
            <a:r>
              <a:rPr lang="en-US" sz="4444" dirty="0"/>
              <a:t>350,000 Utah Students Are Receiving Daily Personalized Learning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0460"/>
            <a:ext cx="10972800" cy="429570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Home-Based Pre-K</a:t>
            </a:r>
          </a:p>
          <a:p>
            <a:r>
              <a:rPr lang="en-US" sz="4000" dirty="0"/>
              <a:t>Electronic DIBELS Assessment</a:t>
            </a:r>
          </a:p>
          <a:p>
            <a:r>
              <a:rPr lang="en-US" sz="4000" dirty="0"/>
              <a:t>Early Intervention Reading Software</a:t>
            </a:r>
          </a:p>
          <a:p>
            <a:r>
              <a:rPr lang="en-US" sz="4000" dirty="0"/>
              <a:t>ELL English Language Acquisition Software</a:t>
            </a:r>
          </a:p>
          <a:p>
            <a:r>
              <a:rPr lang="en-US" sz="4000" dirty="0"/>
              <a:t>Elementary Math Software</a:t>
            </a:r>
          </a:p>
          <a:p>
            <a:r>
              <a:rPr lang="en-US" sz="4000" dirty="0"/>
              <a:t>Secondary Math Software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Third Party Evaluations Show Effect Sizes of 1.07 and More When Software Licenses are Implemented with Fidelity.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59" y="3424335"/>
            <a:ext cx="8596668" cy="2604579"/>
          </a:xfrm>
        </p:spPr>
        <p:txBody>
          <a:bodyPr>
            <a:normAutofit/>
          </a:bodyPr>
          <a:lstStyle/>
          <a:p>
            <a:r>
              <a:rPr lang="en-US" sz="2800" dirty="0"/>
              <a:t>When Implemented Poorly, Digital Tools Often REDUCE Student Performance</a:t>
            </a:r>
          </a:p>
          <a:p>
            <a:r>
              <a:rPr lang="en-US" sz="2800" dirty="0"/>
              <a:t>Too many  Utah Reading and Math Software Licenses Were NOT Implemented with Fidelity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i.telegraph.co.uk/multimedia/archive/02362/video-game-2_2362669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3" y="365125"/>
            <a:ext cx="11256135" cy="611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20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27 at 5.57.49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82" y="435828"/>
            <a:ext cx="10828100" cy="568111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07156"/>
            <a:ext cx="11501439" cy="1785938"/>
          </a:xfrm>
        </p:spPr>
        <p:txBody>
          <a:bodyPr lIns="76535" tIns="38268" rIns="76535" bIns="38268"/>
          <a:lstStyle/>
          <a:p>
            <a:r>
              <a:rPr lang="en-US" sz="4500" dirty="0"/>
              <a:t>Story of the Starfish Thrower</a:t>
            </a:r>
          </a:p>
        </p:txBody>
      </p:sp>
      <p:pic>
        <p:nvPicPr>
          <p:cNvPr id="4" name="Content Placeholder 3" descr="starfish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13154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160737"/>
            <a:ext cx="11215688" cy="1732359"/>
          </a:xfrm>
        </p:spPr>
        <p:txBody>
          <a:bodyPr lIns="76535" tIns="38268" rIns="76535" bIns="38268"/>
          <a:lstStyle/>
          <a:p>
            <a:r>
              <a:rPr lang="en-US" sz="4500" dirty="0"/>
              <a:t>Starfish allegory in education admits that millions will be left behind</a:t>
            </a:r>
          </a:p>
        </p:txBody>
      </p:sp>
      <p:pic>
        <p:nvPicPr>
          <p:cNvPr id="4" name="Content Placeholder 3" descr="starfish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13154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2" y="107156"/>
            <a:ext cx="11501439" cy="1785938"/>
          </a:xfrm>
        </p:spPr>
        <p:txBody>
          <a:bodyPr lIns="76535" tIns="38268" rIns="76535" bIns="38268"/>
          <a:lstStyle/>
          <a:p>
            <a:r>
              <a:rPr lang="en-US" sz="4000" dirty="0">
                <a:solidFill>
                  <a:srgbClr val="800000"/>
                </a:solidFill>
              </a:rPr>
              <a:t>Through Personalized Learning, we can re-immerse all students in an environment where they can thrive </a:t>
            </a:r>
          </a:p>
        </p:txBody>
      </p:sp>
      <p:pic>
        <p:nvPicPr>
          <p:cNvPr id="4" name="Content Placeholder 3" descr="starfish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4" b="13154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241619" cy="5460740"/>
          </a:xfrm>
        </p:spPr>
        <p:txBody>
          <a:bodyPr>
            <a:normAutofit/>
          </a:bodyPr>
          <a:lstStyle/>
          <a:p>
            <a:pPr algn="ctr"/>
            <a:br>
              <a:rPr lang="en-US" sz="4800" dirty="0"/>
            </a:br>
            <a:r>
              <a:rPr lang="en-US" sz="4800" dirty="0"/>
              <a:t>Let’s Restore Students </a:t>
            </a:r>
            <a:br>
              <a:rPr lang="en-US" sz="4800" dirty="0"/>
            </a:br>
            <a:r>
              <a:rPr lang="en-US" sz="4800" dirty="0"/>
              <a:t>As Autonomous, </a:t>
            </a:r>
            <a:br>
              <a:rPr lang="en-US" sz="4800" dirty="0"/>
            </a:br>
            <a:r>
              <a:rPr lang="en-US" sz="4800" dirty="0"/>
              <a:t>Self Directed Learners </a:t>
            </a:r>
            <a:br>
              <a:rPr lang="en-US" sz="4800" dirty="0"/>
            </a:br>
            <a:r>
              <a:rPr lang="en-US" sz="4800" dirty="0"/>
              <a:t>through </a:t>
            </a:r>
            <a:br>
              <a:rPr lang="en-US" sz="4800" dirty="0"/>
            </a:br>
            <a:r>
              <a:rPr lang="en-US" sz="4800" dirty="0"/>
              <a:t>Personalized Learning which is Immediate, Interactive, and Adaptive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34" y="4585430"/>
            <a:ext cx="8596668" cy="38807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09008"/>
            <a:ext cx="11566371" cy="2378665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Mastery for All Students </a:t>
            </a:r>
            <a:br>
              <a:rPr lang="en-US" sz="6000" dirty="0"/>
            </a:br>
            <a:r>
              <a:rPr lang="en-US" sz="4400" dirty="0"/>
              <a:t>Through Personalized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00" y="3399430"/>
            <a:ext cx="11375669" cy="5134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Senator Howard Stephenson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hstephenson@le.utah.gov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801 815-6800 (mobile)</a:t>
            </a:r>
          </a:p>
        </p:txBody>
      </p:sp>
    </p:spTree>
    <p:extLst>
      <p:ext uri="{BB962C8B-B14F-4D97-AF65-F5344CB8AC3E}">
        <p14:creationId xmlns:p14="http://schemas.microsoft.com/office/powerpoint/2010/main" val="123017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oeleST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2" b="21652"/>
          <a:stretch>
            <a:fillRect/>
          </a:stretch>
        </p:blipFill>
        <p:spPr>
          <a:xfrm>
            <a:off x="723800" y="418877"/>
            <a:ext cx="10608571" cy="62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 Man’s Search for </a:t>
            </a:r>
            <a:r>
              <a:rPr lang="en-US" sz="5300" dirty="0">
                <a:solidFill>
                  <a:srgbClr val="00B0F0"/>
                </a:solidFill>
              </a:rPr>
              <a:t>Happiness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appy stud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50" y="1449043"/>
            <a:ext cx="4914732" cy="4977513"/>
          </a:xfrm>
        </p:spPr>
      </p:pic>
      <p:pic>
        <p:nvPicPr>
          <p:cNvPr id="5" name="Picture 4" descr="sitting-happy-student-28118644.jpg"/>
          <p:cNvPicPr>
            <a:picLocks noChangeAspect="1"/>
          </p:cNvPicPr>
          <p:nvPr/>
        </p:nvPicPr>
        <p:blipFill rotWithShape="1">
          <a:blip r:embed="rId3"/>
          <a:srcRect b="6410"/>
          <a:stretch/>
        </p:blipFill>
        <p:spPr>
          <a:xfrm>
            <a:off x="5208935" y="1493370"/>
            <a:ext cx="5346196" cy="4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5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 Man’s Search for </a:t>
            </a:r>
            <a:r>
              <a:rPr lang="en-US" sz="5300" b="1" dirty="0">
                <a:solidFill>
                  <a:srgbClr val="FFC000"/>
                </a:solidFill>
              </a:rPr>
              <a:t>Dopamine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appy stud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850" y="1449043"/>
            <a:ext cx="4914732" cy="4977513"/>
          </a:xfrm>
        </p:spPr>
      </p:pic>
      <p:pic>
        <p:nvPicPr>
          <p:cNvPr id="5" name="Picture 4" descr="sitting-happy-student-28118644.jpg"/>
          <p:cNvPicPr>
            <a:picLocks noChangeAspect="1"/>
          </p:cNvPicPr>
          <p:nvPr/>
        </p:nvPicPr>
        <p:blipFill rotWithShape="1">
          <a:blip r:embed="rId3"/>
          <a:srcRect b="6410"/>
          <a:stretch/>
        </p:blipFill>
        <p:spPr>
          <a:xfrm>
            <a:off x="5208935" y="1493370"/>
            <a:ext cx="5346196" cy="48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5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port_card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3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915" y="522992"/>
            <a:ext cx="5668487" cy="5578545"/>
          </a:xfrm>
        </p:spPr>
        <p:txBody>
          <a:bodyPr/>
          <a:lstStyle/>
          <a:p>
            <a:pPr algn="l"/>
            <a:r>
              <a:rPr sz="4000" dirty="0"/>
              <a:t>Carol Dweck researches “growth mindset” — the idea that we can grow our brain's capacity to learn and to solve problems. Are you not smart enough to solve it … or have you just not solved it yet? </a:t>
            </a:r>
            <a:endParaRPr lang="en-US" sz="4000" dirty="0"/>
          </a:p>
        </p:txBody>
      </p:sp>
      <p:pic>
        <p:nvPicPr>
          <p:cNvPr id="4" name="Picture 3" descr="minds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3" y="0"/>
            <a:ext cx="4414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indset+carol-dweck-pictur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9" y="422993"/>
            <a:ext cx="8473144" cy="59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12451</TotalTime>
  <Words>417</Words>
  <Application>Microsoft Office PowerPoint</Application>
  <PresentationFormat>Widescreen</PresentationFormat>
  <Paragraphs>89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61" baseType="lpstr">
      <vt:lpstr>Aharoni</vt:lpstr>
      <vt:lpstr>Arial</vt:lpstr>
      <vt:lpstr>Arial Black</vt:lpstr>
      <vt:lpstr>Bauhaus 93</vt:lpstr>
      <vt:lpstr>Bernard MT Condensed</vt:lpstr>
      <vt:lpstr>Bodoni MT Black</vt:lpstr>
      <vt:lpstr>Broadway</vt:lpstr>
      <vt:lpstr>Calibri</vt:lpstr>
      <vt:lpstr>Chiller</vt:lpstr>
      <vt:lpstr>Curlz MT</vt:lpstr>
      <vt:lpstr>Eras Bold ITC</vt:lpstr>
      <vt:lpstr>Forte</vt:lpstr>
      <vt:lpstr>Georgia</vt:lpstr>
      <vt:lpstr>Impact</vt:lpstr>
      <vt:lpstr>Informal Roman</vt:lpstr>
      <vt:lpstr>Jokerman</vt:lpstr>
      <vt:lpstr>Juice ITC</vt:lpstr>
      <vt:lpstr>KaiTi</vt:lpstr>
      <vt:lpstr>Matura MT Script Capitals</vt:lpstr>
      <vt:lpstr>Playbill</vt:lpstr>
      <vt:lpstr>Script MT Bold</vt:lpstr>
      <vt:lpstr>Showcard Gothic</vt:lpstr>
      <vt:lpstr>Stencil</vt:lpstr>
      <vt:lpstr>Tekton Pro Ext</vt:lpstr>
      <vt:lpstr>Tempus Sans ITC</vt:lpstr>
      <vt:lpstr>Office Theme</vt:lpstr>
      <vt:lpstr>Intrinsic vs. Extrinsic Motivators</vt:lpstr>
      <vt:lpstr> </vt:lpstr>
      <vt:lpstr>PowerPoint Presentation</vt:lpstr>
      <vt:lpstr>PowerPoint Presentation</vt:lpstr>
      <vt:lpstr> Man’s Search for Happiness </vt:lpstr>
      <vt:lpstr> Man’s Search for Dopamine </vt:lpstr>
      <vt:lpstr>PowerPoint Presentation</vt:lpstr>
      <vt:lpstr>Carol Dweck researches “growth mindset” — the idea that we can grow our brain's capacity to learn and to solve problems. Are you not smart enough to solve it … or have you just not solved it yet? </vt:lpstr>
      <vt:lpstr>PowerPoint Presentation</vt:lpstr>
      <vt:lpstr>Historic Education:                                  Learning Just In Case  Today’s Education:                                  Learning Just In Time           - Through Digital Learning tools</vt:lpstr>
      <vt:lpstr>Types of Education Technology</vt:lpstr>
      <vt:lpstr>CAIS</vt:lpstr>
      <vt:lpstr>CAIS respects the learning style of each student and personalizes learning for every learner.</vt:lpstr>
      <vt:lpstr>PowerPoint Presentation</vt:lpstr>
      <vt:lpstr> </vt:lpstr>
      <vt:lpstr>PowerPoint Presentation</vt:lpstr>
      <vt:lpstr> </vt:lpstr>
      <vt:lpstr> </vt:lpstr>
      <vt:lpstr>INFIDELITY</vt:lpstr>
      <vt:lpstr>PowerPoint Presentation</vt:lpstr>
      <vt:lpstr>PowerPoint Presentation</vt:lpstr>
      <vt:lpstr>UPSTART Home-based Pre-K Longitudinal Effects  on DIBELS Scores - Grades 1, 2 &amp; 3</vt:lpstr>
      <vt:lpstr>UPSTART Home-based Pre-K Longitudinal Effects  on State Assessments - Grades 3 &amp; 4</vt:lpstr>
      <vt:lpstr>350,000 Utah Students Are Receiving Daily Personalized Learning  </vt:lpstr>
      <vt:lpstr>Bloom’s Taxonomy</vt:lpstr>
      <vt:lpstr>Non-cognitive benefits of digital learning  tools are as significant as cognitive benefits </vt:lpstr>
      <vt:lpstr>PowerPoint Presentation</vt:lpstr>
      <vt:lpstr>350,000 Utah Students Are Receiving Daily Personalized Learning  </vt:lpstr>
      <vt:lpstr> Third Party Evaluations Show Effect Sizes of 1.07 and More When Software Licenses are Implemented with Fidelity.</vt:lpstr>
      <vt:lpstr>PowerPoint Presentation</vt:lpstr>
      <vt:lpstr>Story of the Starfish Thrower</vt:lpstr>
      <vt:lpstr>Starfish allegory in education admits that millions will be left behind</vt:lpstr>
      <vt:lpstr>Through Personalized Learning, we can re-immerse all students in an environment where they can thrive </vt:lpstr>
      <vt:lpstr> Let’s Restore Students  As Autonomous,  Self Directed Learners  through  Personalized Learning which is Immediate, Interactive, and Adaptive </vt:lpstr>
      <vt:lpstr>Mastery for All Students  Through Personalized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Laren Pike</dc:creator>
  <cp:lastModifiedBy>Dane Goodfellow</cp:lastModifiedBy>
  <cp:revision>411</cp:revision>
  <dcterms:created xsi:type="dcterms:W3CDTF">2016-09-07T00:17:33Z</dcterms:created>
  <dcterms:modified xsi:type="dcterms:W3CDTF">2016-09-08T22:37:03Z</dcterms:modified>
</cp:coreProperties>
</file>